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7b99f8b6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7b99f8b6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7b99f8b6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7b99f8b6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7b99f8b6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7b99f8b6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37b99f8b6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37b99f8b6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7b99f8b6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7b99f8b6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7b99f8b6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7b99f8b6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7b99f8b6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7b99f8b6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7b99f8b6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7b99f8b6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7b99f8b6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7b99f8b6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7b99f8b6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7b99f8b6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37b99f8b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37b99f8b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37b99f8b6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37b99f8b6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7b99f8b6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7b99f8b6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7b99f8b6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7b99f8b6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7b99f8b6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7b99f8b6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37b99f8b6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37b99f8b6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37b99f8b6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37b99f8b6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37b99f8b6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37b99f8b6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37b99f8b6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37b99f8b6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7b99f8b6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7b99f8b6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7b99f8b6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7b99f8b6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7b99f8b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7b99f8b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7b99f8b6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37b99f8b6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7b99f8b6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7b99f8b6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c550469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c550469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d219994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d219994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5d219994c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5d219994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d219994c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d219994c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d219994c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d219994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d219994c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d219994c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d219994c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d219994c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d219994c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5d219994c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7b99f8b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7b99f8b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d219994c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d219994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d219994c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d219994c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5d219994c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5d219994c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d219994c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d219994c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d219994c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d219994c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d219994c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d219994c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d219994c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5d219994c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d219994c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d219994c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7b99f8b6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37b99f8b6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7b99f8b6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7b99f8b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7b99f8b6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7b99f8b6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7b99f8b6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7b99f8b6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7b99f8b6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7b99f8b6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omic Sans MS"/>
              <a:buNone/>
              <a:defRPr sz="5200"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ic Sans MS"/>
              <a:buNone/>
              <a:defRPr sz="2800"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●"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○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●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○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●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○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Char char="■"/>
              <a:defRPr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Factory Design Pattern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(Factory Method Pattern)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Abstract Factory Design Pattern</a:t>
            </a:r>
            <a:r>
              <a:rPr lang="en" sz="3000"/>
              <a:t> 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Creational Design Pattern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406250" y="4388000"/>
            <a:ext cx="23046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Page 147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6076" r="6860" t="0"/>
          <a:stretch/>
        </p:blipFill>
        <p:spPr>
          <a:xfrm>
            <a:off x="204300" y="69250"/>
            <a:ext cx="70441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7248400" y="69250"/>
            <a:ext cx="17343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Simple Factory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(Not a design pattern but a programming paradigm)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00" y="770075"/>
            <a:ext cx="8620125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5953950" y="166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Franchising the pizza store 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0" y="235525"/>
            <a:ext cx="4250975" cy="20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b="0" l="3353" r="0" t="11504"/>
          <a:stretch/>
        </p:blipFill>
        <p:spPr>
          <a:xfrm>
            <a:off x="4195575" y="521775"/>
            <a:ext cx="4825576" cy="123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75" y="2853050"/>
            <a:ext cx="6288926" cy="20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6119925" y="1905350"/>
            <a:ext cx="1413600" cy="60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PizzaStore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5428950" y="2876450"/>
            <a:ext cx="1546200" cy="60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Ny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PizzaFactory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7268125" y="2853050"/>
            <a:ext cx="1413600" cy="60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ChicagoPizzaFactory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58" name="Google Shape;158;p24"/>
          <p:cNvCxnSpPr>
            <a:stCxn id="156" idx="0"/>
            <a:endCxn id="155" idx="2"/>
          </p:cNvCxnSpPr>
          <p:nvPr/>
        </p:nvCxnSpPr>
        <p:spPr>
          <a:xfrm flipH="1" rot="10800000">
            <a:off x="6202050" y="2512250"/>
            <a:ext cx="624600" cy="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4"/>
          <p:cNvCxnSpPr>
            <a:stCxn id="157" idx="0"/>
            <a:endCxn id="155" idx="2"/>
          </p:cNvCxnSpPr>
          <p:nvPr/>
        </p:nvCxnSpPr>
        <p:spPr>
          <a:xfrm rot="10800000">
            <a:off x="6826825" y="2512250"/>
            <a:ext cx="11481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4646975" y="64150"/>
            <a:ext cx="41337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How about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adding more personal tastes !!!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0" y="648875"/>
            <a:ext cx="4915209" cy="401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5927500" y="95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framework for the pizza store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6291" l="5792" r="14201" t="3957"/>
          <a:stretch/>
        </p:blipFill>
        <p:spPr>
          <a:xfrm>
            <a:off x="144925" y="622638"/>
            <a:ext cx="5309799" cy="389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5761175" y="6770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There is a way to localize all the pizza making activities to the PizzaStore class, and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yet give the franchises freedom to have their own regional style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6119925" y="1905350"/>
            <a:ext cx="1413600" cy="60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PizzaStore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5428950" y="2876450"/>
            <a:ext cx="1546200" cy="60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NyPizzaFactory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7268125" y="2853050"/>
            <a:ext cx="1413600" cy="606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ChicagoPizzaFactory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8" name="Google Shape;178;p26"/>
          <p:cNvCxnSpPr>
            <a:stCxn id="176" idx="0"/>
            <a:endCxn id="175" idx="2"/>
          </p:cNvCxnSpPr>
          <p:nvPr/>
        </p:nvCxnSpPr>
        <p:spPr>
          <a:xfrm flipH="1" rot="10800000">
            <a:off x="6202050" y="2512250"/>
            <a:ext cx="624600" cy="3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6"/>
          <p:cNvCxnSpPr>
            <a:stCxn id="177" idx="0"/>
            <a:endCxn id="175" idx="2"/>
          </p:cNvCxnSpPr>
          <p:nvPr/>
        </p:nvCxnSpPr>
        <p:spPr>
          <a:xfrm rot="10800000">
            <a:off x="6826825" y="2512250"/>
            <a:ext cx="114810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300" y="152400"/>
            <a:ext cx="586807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346850" y="3307050"/>
            <a:ext cx="12117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Concrete classes are omitted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6290025" y="111650"/>
            <a:ext cx="27921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How to subclasses decide 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25" y="3815900"/>
            <a:ext cx="45624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450" y="1427488"/>
            <a:ext cx="5044075" cy="22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173050"/>
            <a:ext cx="59912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0" l="6680" r="3770" t="0"/>
          <a:stretch/>
        </p:blipFill>
        <p:spPr>
          <a:xfrm>
            <a:off x="133050" y="57375"/>
            <a:ext cx="67471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6903925" y="206700"/>
            <a:ext cx="19719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Lets make a PizzaStore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75" y="557075"/>
            <a:ext cx="8167659" cy="442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 txBox="1"/>
          <p:nvPr/>
        </p:nvSpPr>
        <p:spPr>
          <a:xfrm>
            <a:off x="5963125" y="106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Declaring a factory method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5193400" y="3212025"/>
            <a:ext cx="2589600" cy="138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25" y="1206375"/>
            <a:ext cx="8167658" cy="366391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4041150" y="254200"/>
            <a:ext cx="44313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Sketch of Factory Design Pattern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1071475" y="1845950"/>
            <a:ext cx="4383300" cy="72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5" y="259325"/>
            <a:ext cx="471487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799200" y="159175"/>
            <a:ext cx="3135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When you see “new”, think “concrete”.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75" y="2901100"/>
            <a:ext cx="5024700" cy="163945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70625" y="2202325"/>
            <a:ext cx="50247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we have multiple concrete classes, we often write like this,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279850" y="1121425"/>
            <a:ext cx="3516000" cy="1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Design Concern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Tying your code to a concrete class can make it more fragile and less flexible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458050" y="2309200"/>
            <a:ext cx="33378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you see code like this, you know that </a:t>
            </a:r>
            <a:r>
              <a:rPr b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it comes time for changes or extensions, you’ll have to reopen this code and examine what needs to be added (or deleted)</a:t>
            </a:r>
            <a:r>
              <a:rPr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Often this kind of code ends up in several parts of the application making maintenance and updates more difficult and error-prone.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b="0" l="8180" r="-8179" t="0"/>
          <a:stretch/>
        </p:blipFill>
        <p:spPr>
          <a:xfrm>
            <a:off x="61750" y="0"/>
            <a:ext cx="6876324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4">
            <a:alphaModFix/>
          </a:blip>
          <a:srcRect b="0" l="5374" r="0" t="0"/>
          <a:stretch/>
        </p:blipFill>
        <p:spPr>
          <a:xfrm>
            <a:off x="61750" y="1117425"/>
            <a:ext cx="56514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5">
            <a:alphaModFix/>
          </a:blip>
          <a:srcRect b="0" l="7774" r="0" t="0"/>
          <a:stretch/>
        </p:blipFill>
        <p:spPr>
          <a:xfrm>
            <a:off x="61750" y="2051525"/>
            <a:ext cx="6114224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 rotWithShape="1">
          <a:blip r:embed="rId6">
            <a:alphaModFix/>
          </a:blip>
          <a:srcRect b="0" l="6707" r="0" t="0"/>
          <a:stretch/>
        </p:blipFill>
        <p:spPr>
          <a:xfrm>
            <a:off x="102137" y="3218500"/>
            <a:ext cx="603345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6405025" y="289850"/>
            <a:ext cx="24234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Flow of the code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7596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/>
        </p:nvSpPr>
        <p:spPr>
          <a:xfrm>
            <a:off x="6357500" y="206700"/>
            <a:ext cx="21858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Completing the code-1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75374" cy="422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125" y="3200125"/>
            <a:ext cx="4549751" cy="17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5906550" y="717475"/>
            <a:ext cx="25659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Subclass implementations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44" name="Google Shape;244;p34"/>
          <p:cNvCxnSpPr>
            <a:stCxn id="243" idx="1"/>
          </p:cNvCxnSpPr>
          <p:nvPr/>
        </p:nvCxnSpPr>
        <p:spPr>
          <a:xfrm rot="10800000">
            <a:off x="4516350" y="693775"/>
            <a:ext cx="1390200" cy="5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4"/>
          <p:cNvCxnSpPr>
            <a:stCxn id="243" idx="1"/>
          </p:cNvCxnSpPr>
          <p:nvPr/>
        </p:nvCxnSpPr>
        <p:spPr>
          <a:xfrm flipH="1">
            <a:off x="4646850" y="1216375"/>
            <a:ext cx="1259700" cy="13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34"/>
          <p:cNvSpPr txBox="1"/>
          <p:nvPr/>
        </p:nvSpPr>
        <p:spPr>
          <a:xfrm>
            <a:off x="5704175" y="2059775"/>
            <a:ext cx="3088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Main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47" name="Google Shape;247;p34"/>
          <p:cNvCxnSpPr>
            <a:stCxn id="246" idx="2"/>
          </p:cNvCxnSpPr>
          <p:nvPr/>
        </p:nvCxnSpPr>
        <p:spPr>
          <a:xfrm flipH="1">
            <a:off x="5716025" y="2677475"/>
            <a:ext cx="1532400" cy="6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0" y="296175"/>
            <a:ext cx="8271999" cy="43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 txBox="1"/>
          <p:nvPr/>
        </p:nvSpPr>
        <p:spPr>
          <a:xfrm>
            <a:off x="4516300" y="111650"/>
            <a:ext cx="427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Factory Method Pattern Class Design Part 1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2775"/>
            <a:ext cx="78676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/>
          <p:nvPr/>
        </p:nvSpPr>
        <p:spPr>
          <a:xfrm>
            <a:off x="4516300" y="111650"/>
            <a:ext cx="427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Factory Method Pattern Class Design Part 2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152400"/>
            <a:ext cx="444817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/>
          <p:nvPr/>
        </p:nvSpPr>
        <p:spPr>
          <a:xfrm>
            <a:off x="3043325" y="444275"/>
            <a:ext cx="8079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453775" y="658075"/>
            <a:ext cx="3480600" cy="1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465650" y="824375"/>
            <a:ext cx="1235400" cy="21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124" y="1394575"/>
            <a:ext cx="6203599" cy="34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/>
        </p:nvSpPr>
        <p:spPr>
          <a:xfrm>
            <a:off x="5466600" y="396750"/>
            <a:ext cx="32787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Factory Design Pattern summarized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6963325" y="342582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Factory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1820513" y="351882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Product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7301750" y="2034875"/>
            <a:ext cx="159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Factory Abstraction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2005675" y="1652725"/>
            <a:ext cx="159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Product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Abstraction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50" y="104875"/>
            <a:ext cx="58051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/>
        </p:nvSpPr>
        <p:spPr>
          <a:xfrm>
            <a:off x="5882350" y="384875"/>
            <a:ext cx="28983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Parallel Representation of Factory Design Pattern for the example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9384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02115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Looking at object dependencies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962375" y="192150"/>
            <a:ext cx="486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590775" y="801750"/>
            <a:ext cx="486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3735150" y="979050"/>
            <a:ext cx="486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7672" r="0" t="0"/>
          <a:stretch/>
        </p:blipFill>
        <p:spPr>
          <a:xfrm>
            <a:off x="121175" y="1197750"/>
            <a:ext cx="39135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 rotWithShape="1">
          <a:blip r:embed="rId4">
            <a:alphaModFix/>
          </a:blip>
          <a:srcRect b="0" l="8231" r="0" t="11995"/>
          <a:stretch/>
        </p:blipFill>
        <p:spPr>
          <a:xfrm>
            <a:off x="4645000" y="1415375"/>
            <a:ext cx="4206050" cy="12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3482875" y="717475"/>
            <a:ext cx="2957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Similar to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02" name="Google Shape;302;p40"/>
          <p:cNvCxnSpPr>
            <a:endCxn id="301" idx="1"/>
          </p:cNvCxnSpPr>
          <p:nvPr/>
        </p:nvCxnSpPr>
        <p:spPr>
          <a:xfrm flipH="1" rot="10800000">
            <a:off x="2057575" y="1024825"/>
            <a:ext cx="1425300" cy="4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0"/>
          <p:cNvCxnSpPr/>
          <p:nvPr/>
        </p:nvCxnSpPr>
        <p:spPr>
          <a:xfrm>
            <a:off x="4528175" y="990700"/>
            <a:ext cx="13068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4" name="Google Shape;30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00" y="2704175"/>
            <a:ext cx="2383427" cy="21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/>
          <p:nvPr/>
        </p:nvSpPr>
        <p:spPr>
          <a:xfrm>
            <a:off x="917050" y="3354550"/>
            <a:ext cx="1425300" cy="3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0"/>
          <p:cNvSpPr txBox="1"/>
          <p:nvPr/>
        </p:nvSpPr>
        <p:spPr>
          <a:xfrm>
            <a:off x="917050" y="4292975"/>
            <a:ext cx="1532400" cy="3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3326050" y="3027200"/>
            <a:ext cx="534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Difference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It suggests that our high-level components should not depend on our low-level components; rather, they should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both depend on abstractions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9384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250" y="1753875"/>
            <a:ext cx="2383427" cy="21345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41"/>
          <p:cNvSpPr txBox="1"/>
          <p:nvPr/>
        </p:nvSpPr>
        <p:spPr>
          <a:xfrm>
            <a:off x="6575563" y="895650"/>
            <a:ext cx="192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High level depending on lower level concrete classes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70625" y="230450"/>
            <a:ext cx="4086300" cy="216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Implementing via interface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new logic needs to be added, we just simply add a new implementation in the form of a class implementing an interface. The application of polymorphism.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753900" y="230450"/>
            <a:ext cx="4086300" cy="185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Implementing via concrete classes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-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have to write a new class implementing the logics and then modify/change/replace existing codebases’ fragments 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25" y="224575"/>
            <a:ext cx="7572375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/>
        </p:nvSpPr>
        <p:spPr>
          <a:xfrm>
            <a:off x="6048650" y="171050"/>
            <a:ext cx="29724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Applying the Dependency inversion principle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3" name="Google Shape;323;p42"/>
          <p:cNvSpPr txBox="1"/>
          <p:nvPr/>
        </p:nvSpPr>
        <p:spPr>
          <a:xfrm>
            <a:off x="2081150" y="218575"/>
            <a:ext cx="3706200" cy="92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4" name="Google Shape;324;p42"/>
          <p:cNvSpPr txBox="1"/>
          <p:nvPr/>
        </p:nvSpPr>
        <p:spPr>
          <a:xfrm>
            <a:off x="703225" y="182925"/>
            <a:ext cx="891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Higher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4680850" y="3328775"/>
            <a:ext cx="28389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Lower classes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1059575" y="1893475"/>
            <a:ext cx="37062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1451575" y="2665600"/>
            <a:ext cx="3171600" cy="1770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2746375" y="1442075"/>
            <a:ext cx="1176000" cy="92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1526650" y="1793525"/>
            <a:ext cx="14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abstraction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3"/>
          <p:cNvSpPr txBox="1"/>
          <p:nvPr/>
        </p:nvSpPr>
        <p:spPr>
          <a:xfrm>
            <a:off x="8091800" y="1204500"/>
            <a:ext cx="10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4266850" y="147300"/>
            <a:ext cx="49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Few guidelines to follow the principle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7100"/>
            <a:ext cx="7680750" cy="3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00" y="761050"/>
            <a:ext cx="5324475" cy="42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4"/>
          <p:cNvSpPr txBox="1"/>
          <p:nvPr/>
        </p:nvSpPr>
        <p:spPr>
          <a:xfrm>
            <a:off x="4504425" y="301725"/>
            <a:ext cx="42171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Now, let us add different types of ingredients to make pizzas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3209650" cy="25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525" y="93000"/>
            <a:ext cx="3123400" cy="32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000" y="2653925"/>
            <a:ext cx="2960400" cy="21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5"/>
          <p:cNvSpPr txBox="1"/>
          <p:nvPr/>
        </p:nvSpPr>
        <p:spPr>
          <a:xfrm>
            <a:off x="3662700" y="37872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All Objectville’s Pizzas are made from the same components, but each region has a different implementation of those components.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6021150" y="24568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Each family consists of </a:t>
            </a:r>
            <a:r>
              <a:rPr b="1" lang="en" sz="1200">
                <a:latin typeface="Comic Sans MS"/>
                <a:ea typeface="Comic Sans MS"/>
                <a:cs typeface="Comic Sans MS"/>
                <a:sym typeface="Comic Sans MS"/>
              </a:rPr>
              <a:t>a type of dough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1" lang="en" sz="1200">
                <a:latin typeface="Comic Sans MS"/>
                <a:ea typeface="Comic Sans MS"/>
                <a:cs typeface="Comic Sans MS"/>
                <a:sym typeface="Comic Sans MS"/>
              </a:rPr>
              <a:t>a type of sauce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1" lang="en" sz="1200">
                <a:latin typeface="Comic Sans MS"/>
                <a:ea typeface="Comic Sans MS"/>
                <a:cs typeface="Comic Sans MS"/>
                <a:sym typeface="Comic Sans MS"/>
              </a:rPr>
              <a:t>a type of cheese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b="1" lang="en" sz="1200">
                <a:latin typeface="Comic Sans MS"/>
                <a:ea typeface="Comic Sans MS"/>
                <a:cs typeface="Comic Sans MS"/>
                <a:sym typeface="Comic Sans MS"/>
              </a:rPr>
              <a:t>a seafood topping</a:t>
            </a:r>
            <a:r>
              <a:rPr lang="en" sz="1200">
                <a:latin typeface="Comic Sans MS"/>
                <a:ea typeface="Comic Sans MS"/>
                <a:cs typeface="Comic Sans MS"/>
                <a:sym typeface="Comic Sans MS"/>
              </a:rPr>
              <a:t> (along with a few more we haven’t shown, like veggies and spices).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6021150" y="93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Families of ingredients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11190" l="7190" r="11376" t="0"/>
          <a:stretch/>
        </p:blipFill>
        <p:spPr>
          <a:xfrm>
            <a:off x="287475" y="1423425"/>
            <a:ext cx="6236351" cy="33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/>
          <p:nvPr/>
        </p:nvSpPr>
        <p:spPr>
          <a:xfrm>
            <a:off x="6021150" y="106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Building the ingredient factories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3" name="Google Shape;363;p46"/>
          <p:cNvSpPr txBox="1"/>
          <p:nvPr/>
        </p:nvSpPr>
        <p:spPr>
          <a:xfrm>
            <a:off x="4373750" y="1002575"/>
            <a:ext cx="37776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Factory interface and Element Interface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00" y="152400"/>
            <a:ext cx="557649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7"/>
          <p:cNvSpPr txBox="1"/>
          <p:nvPr/>
        </p:nvSpPr>
        <p:spPr>
          <a:xfrm>
            <a:off x="5656650" y="444275"/>
            <a:ext cx="33645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class implementing the factory interface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48"/>
          <p:cNvPicPr preferRelativeResize="0"/>
          <p:nvPr/>
        </p:nvPicPr>
        <p:blipFill rotWithShape="1">
          <a:blip r:embed="rId3">
            <a:alphaModFix/>
          </a:blip>
          <a:srcRect b="0" l="9529" r="6654" t="0"/>
          <a:stretch/>
        </p:blipFill>
        <p:spPr>
          <a:xfrm>
            <a:off x="121175" y="104875"/>
            <a:ext cx="4739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 txBox="1"/>
          <p:nvPr/>
        </p:nvSpPr>
        <p:spPr>
          <a:xfrm>
            <a:off x="2805750" y="883775"/>
            <a:ext cx="2055000" cy="77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4874700" y="997650"/>
            <a:ext cx="24234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Another factory method to be implemented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9" name="Google Shape;379;p48"/>
          <p:cNvSpPr txBox="1"/>
          <p:nvPr/>
        </p:nvSpPr>
        <p:spPr>
          <a:xfrm>
            <a:off x="5148750" y="242325"/>
            <a:ext cx="3872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New Definition of Pizza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49"/>
          <p:cNvPicPr preferRelativeResize="0"/>
          <p:nvPr/>
        </p:nvPicPr>
        <p:blipFill rotWithShape="1">
          <a:blip r:embed="rId3">
            <a:alphaModFix/>
          </a:blip>
          <a:srcRect b="10960" l="5171" r="6885" t="0"/>
          <a:stretch/>
        </p:blipFill>
        <p:spPr>
          <a:xfrm>
            <a:off x="109275" y="1197725"/>
            <a:ext cx="7756824" cy="37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9"/>
          <p:cNvSpPr txBox="1"/>
          <p:nvPr/>
        </p:nvSpPr>
        <p:spPr>
          <a:xfrm>
            <a:off x="406250" y="2713100"/>
            <a:ext cx="7151100" cy="223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7" name="Google Shape;387;p49"/>
          <p:cNvSpPr txBox="1"/>
          <p:nvPr/>
        </p:nvSpPr>
        <p:spPr>
          <a:xfrm>
            <a:off x="6040825" y="3620800"/>
            <a:ext cx="1662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Factory method implementation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8" name="Google Shape;388;p49"/>
          <p:cNvSpPr txBox="1"/>
          <p:nvPr/>
        </p:nvSpPr>
        <p:spPr>
          <a:xfrm>
            <a:off x="453775" y="1881600"/>
            <a:ext cx="5309700" cy="73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     factory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9" name="Google Shape;389;p49"/>
          <p:cNvSpPr txBox="1"/>
          <p:nvPr/>
        </p:nvSpPr>
        <p:spPr>
          <a:xfrm>
            <a:off x="5148750" y="242325"/>
            <a:ext cx="3872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implementation of Pizza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0" y="942025"/>
            <a:ext cx="855345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 txBox="1"/>
          <p:nvPr/>
        </p:nvSpPr>
        <p:spPr>
          <a:xfrm>
            <a:off x="1095225" y="2237950"/>
            <a:ext cx="6592800" cy="33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6837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 txBox="1"/>
          <p:nvPr/>
        </p:nvSpPr>
        <p:spPr>
          <a:xfrm>
            <a:off x="6464425" y="218575"/>
            <a:ext cx="22806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Revisiting the pizza store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25" y="771525"/>
            <a:ext cx="7334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577050" y="99800"/>
            <a:ext cx="24441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Pizza Shop Problem 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70625" y="836275"/>
            <a:ext cx="46683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Challenge: We need to model different types of pizzas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000200" y="2416150"/>
            <a:ext cx="2886600" cy="35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055225" y="2036025"/>
            <a:ext cx="22095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Need a superclass.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718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2"/>
          <p:cNvSpPr txBox="1"/>
          <p:nvPr/>
        </p:nvSpPr>
        <p:spPr>
          <a:xfrm>
            <a:off x="513150" y="1204500"/>
            <a:ext cx="2708400" cy="58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1" name="Google Shape;411;p52"/>
          <p:cNvPicPr preferRelativeResize="0"/>
          <p:nvPr/>
        </p:nvPicPr>
        <p:blipFill rotWithShape="1">
          <a:blip r:embed="rId4">
            <a:alphaModFix/>
          </a:blip>
          <a:srcRect b="0" l="16891" r="5589" t="0"/>
          <a:stretch/>
        </p:blipFill>
        <p:spPr>
          <a:xfrm>
            <a:off x="513150" y="1917500"/>
            <a:ext cx="2363900" cy="292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52"/>
          <p:cNvSpPr txBox="1"/>
          <p:nvPr/>
        </p:nvSpPr>
        <p:spPr>
          <a:xfrm>
            <a:off x="49900" y="1893475"/>
            <a:ext cx="3528000" cy="74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3" name="Google Shape;413;p52"/>
          <p:cNvSpPr txBox="1"/>
          <p:nvPr/>
        </p:nvSpPr>
        <p:spPr>
          <a:xfrm>
            <a:off x="133050" y="2736875"/>
            <a:ext cx="3444900" cy="74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4" name="Google Shape;41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8500" y="827435"/>
            <a:ext cx="3528000" cy="427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3"/>
          <p:cNvSpPr txBox="1"/>
          <p:nvPr/>
        </p:nvSpPr>
        <p:spPr>
          <a:xfrm>
            <a:off x="7071125" y="74000"/>
            <a:ext cx="19719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Behind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the scenes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21" name="Google Shape;421;p53"/>
          <p:cNvPicPr preferRelativeResize="0"/>
          <p:nvPr/>
        </p:nvPicPr>
        <p:blipFill rotWithShape="1">
          <a:blip r:embed="rId3">
            <a:alphaModFix/>
          </a:blip>
          <a:srcRect b="0" l="4397" r="0" t="0"/>
          <a:stretch/>
        </p:blipFill>
        <p:spPr>
          <a:xfrm>
            <a:off x="85525" y="74000"/>
            <a:ext cx="5263501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3"/>
          <p:cNvPicPr preferRelativeResize="0"/>
          <p:nvPr/>
        </p:nvPicPr>
        <p:blipFill rotWithShape="1">
          <a:blip r:embed="rId4">
            <a:alphaModFix/>
          </a:blip>
          <a:srcRect b="0" l="6742" r="0" t="0"/>
          <a:stretch/>
        </p:blipFill>
        <p:spPr>
          <a:xfrm>
            <a:off x="133050" y="1155600"/>
            <a:ext cx="53209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3"/>
          <p:cNvPicPr preferRelativeResize="0"/>
          <p:nvPr/>
        </p:nvPicPr>
        <p:blipFill rotWithShape="1">
          <a:blip r:embed="rId5">
            <a:alphaModFix/>
          </a:blip>
          <a:srcRect b="0" l="7544" r="0" t="0"/>
          <a:stretch/>
        </p:blipFill>
        <p:spPr>
          <a:xfrm>
            <a:off x="133050" y="2108100"/>
            <a:ext cx="5001924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 rotWithShape="1">
          <a:blip r:embed="rId6">
            <a:alphaModFix/>
          </a:blip>
          <a:srcRect b="0" l="-7709" r="8492" t="0"/>
          <a:stretch/>
        </p:blipFill>
        <p:spPr>
          <a:xfrm>
            <a:off x="4064925" y="2690550"/>
            <a:ext cx="4883074" cy="2030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6270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55"/>
          <p:cNvSpPr txBox="1"/>
          <p:nvPr/>
        </p:nvSpPr>
        <p:spPr>
          <a:xfrm>
            <a:off x="225643" y="1157025"/>
            <a:ext cx="16179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CheesePizza,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VeggiePizza,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ClamPizza, …..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37" name="Google Shape;437;p55"/>
          <p:cNvPicPr preferRelativeResize="0"/>
          <p:nvPr/>
        </p:nvPicPr>
        <p:blipFill rotWithShape="1">
          <a:blip r:embed="rId3">
            <a:alphaModFix/>
          </a:blip>
          <a:srcRect b="5811" l="4594" r="6366" t="0"/>
          <a:stretch/>
        </p:blipFill>
        <p:spPr>
          <a:xfrm>
            <a:off x="2933200" y="69250"/>
            <a:ext cx="5990124" cy="48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5"/>
          <p:cNvSpPr txBox="1"/>
          <p:nvPr/>
        </p:nvSpPr>
        <p:spPr>
          <a:xfrm>
            <a:off x="275575" y="2344875"/>
            <a:ext cx="23757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Dashed line = implements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Black line = uses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39" name="Google Shape;439;p55"/>
          <p:cNvPicPr preferRelativeResize="0"/>
          <p:nvPr/>
        </p:nvPicPr>
        <p:blipFill rotWithShape="1">
          <a:blip r:embed="rId4">
            <a:alphaModFix/>
          </a:blip>
          <a:srcRect b="0" l="12080" r="0" t="0"/>
          <a:stretch/>
        </p:blipFill>
        <p:spPr>
          <a:xfrm>
            <a:off x="121200" y="69250"/>
            <a:ext cx="3017750" cy="8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5" name="Google Shape;4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5" y="104875"/>
            <a:ext cx="452368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6"/>
          <p:cNvSpPr txBox="1"/>
          <p:nvPr/>
        </p:nvSpPr>
        <p:spPr>
          <a:xfrm>
            <a:off x="4682600" y="574925"/>
            <a:ext cx="3955500" cy="100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Dough dough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Sauce sauce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Cheese cheese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PizzaIngredientFactory ingredientFactory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47" name="Google Shape;447;p56"/>
          <p:cNvCxnSpPr>
            <a:stCxn id="446" idx="1"/>
          </p:cNvCxnSpPr>
          <p:nvPr/>
        </p:nvCxnSpPr>
        <p:spPr>
          <a:xfrm rot="10800000">
            <a:off x="3969800" y="1061825"/>
            <a:ext cx="712800" cy="1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8" name="Google Shape;448;p56"/>
          <p:cNvPicPr preferRelativeResize="0"/>
          <p:nvPr/>
        </p:nvPicPr>
        <p:blipFill rotWithShape="1">
          <a:blip r:embed="rId4">
            <a:alphaModFix/>
          </a:blip>
          <a:srcRect b="0" l="7508" r="5888" t="0"/>
          <a:stretch/>
        </p:blipFill>
        <p:spPr>
          <a:xfrm>
            <a:off x="4497475" y="1796525"/>
            <a:ext cx="4523674" cy="264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9892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7"/>
          <p:cNvSpPr txBox="1"/>
          <p:nvPr/>
        </p:nvSpPr>
        <p:spPr>
          <a:xfrm>
            <a:off x="7559650" y="4637200"/>
            <a:ext cx="105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Book page 198</a:t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6" name="Google Shape;456;p57"/>
          <p:cNvSpPr txBox="1"/>
          <p:nvPr/>
        </p:nvSpPr>
        <p:spPr>
          <a:xfrm>
            <a:off x="4409400" y="113675"/>
            <a:ext cx="42990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Comparing Factory Method and Abstract Factory Method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7" name="Google Shape;457;p57"/>
          <p:cNvSpPr txBox="1"/>
          <p:nvPr/>
        </p:nvSpPr>
        <p:spPr>
          <a:xfrm>
            <a:off x="762625" y="266075"/>
            <a:ext cx="1164000" cy="61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8" name="Google Shape;458;p57"/>
          <p:cNvSpPr txBox="1"/>
          <p:nvPr/>
        </p:nvSpPr>
        <p:spPr>
          <a:xfrm>
            <a:off x="4572000" y="928550"/>
            <a:ext cx="429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Factory Design Pattern is a creational pattern that provides an interface</a:t>
            </a:r>
            <a:r>
              <a:rPr i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i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creating objects of a certain class without specifying the exact class itself</a:t>
            </a:r>
            <a:r>
              <a:rPr i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i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9" name="Google Shape;459;p57"/>
          <p:cNvSpPr txBox="1"/>
          <p:nvPr/>
        </p:nvSpPr>
        <p:spPr>
          <a:xfrm>
            <a:off x="4451325" y="1975250"/>
            <a:ext cx="4471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 this pattern, </a:t>
            </a:r>
            <a:r>
              <a:rPr b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have a single factory class with a method responsible for creating objects based on certain parameters or conditions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 It is useful when you have </a:t>
            </a:r>
            <a:r>
              <a:rPr b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common base class/interface, but there are multiple derived classes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exact class to be instantiated is determined at runtime</a:t>
            </a:r>
            <a:endParaRPr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75" y="152400"/>
            <a:ext cx="460357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 txBox="1"/>
          <p:nvPr/>
        </p:nvSpPr>
        <p:spPr>
          <a:xfrm>
            <a:off x="4572000" y="213800"/>
            <a:ext cx="4449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Abstract Factory Design Pattern is also a creational pattern but provides </a:t>
            </a:r>
            <a:r>
              <a:rPr b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interface for creating families of related or dependent objects without specifying their concrete classes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 It is designed to work </a:t>
            </a:r>
            <a:r>
              <a:rPr b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multiple factory methods, each responsible for creating objects of a particular type or family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This pattern is useful when </a:t>
            </a:r>
            <a:r>
              <a:rPr b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 system has multiple families of related objects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b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want to ensure that the objects created within a family are compatible with each other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59"/>
          <p:cNvSpPr txBox="1"/>
          <p:nvPr/>
        </p:nvSpPr>
        <p:spPr>
          <a:xfrm>
            <a:off x="6333750" y="135425"/>
            <a:ext cx="26253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Summary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178200" y="344500"/>
            <a:ext cx="391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OO Principle: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Depend on abstractions. Do not depend on concrete classes.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4" name="Google Shape;474;p59"/>
          <p:cNvSpPr txBox="1"/>
          <p:nvPr/>
        </p:nvSpPr>
        <p:spPr>
          <a:xfrm>
            <a:off x="178200" y="1366050"/>
            <a:ext cx="49914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Factory Method - Define an interface for creating an object, but let subclasses decide which class to instantiate.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Factory Method lets a class defer instantiation to the subclasses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178200" y="2603475"/>
            <a:ext cx="50391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Abstract Factory -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Provide an interface for creating families of related or dependent objects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without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specifying their concrete classes.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8045" l="15571" r="4287" t="0"/>
          <a:stretch/>
        </p:blipFill>
        <p:spPr>
          <a:xfrm>
            <a:off x="68725" y="81125"/>
            <a:ext cx="6260099" cy="4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739825" y="254200"/>
            <a:ext cx="28983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possible solution to modeling muti type pizza problem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3381" l="3607" r="8193" t="0"/>
          <a:stretch/>
        </p:blipFill>
        <p:spPr>
          <a:xfrm>
            <a:off x="109275" y="57375"/>
            <a:ext cx="6497674" cy="46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133050" y="634325"/>
            <a:ext cx="1591800" cy="185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4254975" y="40400"/>
            <a:ext cx="4620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Closed for modification == Some portion of the code will never need to be modified.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6749525" y="2154800"/>
            <a:ext cx="22212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Open Close Principle: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 will just add new codes but will not modify/replace/change existing codebase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4646975" y="3105100"/>
            <a:ext cx="1900500" cy="155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6785150" y="4102925"/>
            <a:ext cx="174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Staying same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04325" y="171050"/>
            <a:ext cx="1092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Varying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0" y="152400"/>
            <a:ext cx="544964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584435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Encapsulating object creation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9670" r="4676" t="0"/>
          <a:stretch/>
        </p:blipFill>
        <p:spPr>
          <a:xfrm>
            <a:off x="5518900" y="815050"/>
            <a:ext cx="3119725" cy="11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3055225" y="2677475"/>
            <a:ext cx="2601300" cy="73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6251450" y="2677475"/>
            <a:ext cx="218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object to encapsulate this creation logic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15" name="Google Shape;115;p19"/>
          <p:cNvCxnSpPr>
            <a:stCxn id="114" idx="1"/>
            <a:endCxn id="113" idx="3"/>
          </p:cNvCxnSpPr>
          <p:nvPr/>
        </p:nvCxnSpPr>
        <p:spPr>
          <a:xfrm rot="10800000">
            <a:off x="5656550" y="3045725"/>
            <a:ext cx="5949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9"/>
          <p:cNvSpPr txBox="1"/>
          <p:nvPr/>
        </p:nvSpPr>
        <p:spPr>
          <a:xfrm>
            <a:off x="4955800" y="3829700"/>
            <a:ext cx="293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Factory to handle the details of object creation.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1025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6250600" y="860025"/>
            <a:ext cx="2387700" cy="21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class to encapsulate the object creation logic.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5" y="152400"/>
            <a:ext cx="753737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602115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Reworking the PizzaStore class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2793875" y="3770325"/>
            <a:ext cx="2565900" cy="997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502250" y="3989050"/>
            <a:ext cx="25659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Avoided the use of new operator.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